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5588"/>
  </p:normalViewPr>
  <p:slideViewPr>
    <p:cSldViewPr snapToGrid="0" snapToObjects="1">
      <p:cViewPr varScale="1">
        <p:scale>
          <a:sx n="76" d="100"/>
          <a:sy n="76" d="100"/>
        </p:scale>
        <p:origin x="216" y="8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10.png>
</file>

<file path=ppt/media/image11.png>
</file>

<file path=ppt/media/image2.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GB"/>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5/16/20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5/16/20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5/16/20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GB"/>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5/16/20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5/16/20</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5/16/20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GB"/>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5/16/20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5/16/20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GB"/>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5/16/20</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GB"/>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5/16/20</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5/16/20</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B493FD-DAA6-0148-B649-8AF899F3DEDD}"/>
              </a:ext>
            </a:extLst>
          </p:cNvPr>
          <p:cNvSpPr>
            <a:spLocks noGrp="1"/>
          </p:cNvSpPr>
          <p:nvPr>
            <p:ph type="ctrTitle"/>
          </p:nvPr>
        </p:nvSpPr>
        <p:spPr/>
        <p:txBody>
          <a:bodyPr/>
          <a:lstStyle/>
          <a:p>
            <a:r>
              <a:rPr lang="en-US" dirty="0"/>
              <a:t>Final Project: London Segmentation</a:t>
            </a:r>
          </a:p>
        </p:txBody>
      </p:sp>
      <p:sp>
        <p:nvSpPr>
          <p:cNvPr id="3" name="Subtitle 2">
            <a:extLst>
              <a:ext uri="{FF2B5EF4-FFF2-40B4-BE49-F238E27FC236}">
                <a16:creationId xmlns:a16="http://schemas.microsoft.com/office/drawing/2014/main" id="{CC9E26B9-9DB8-6E4B-905F-6580B25E6CF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575715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icture containing text, map&#10;&#10;Description automatically generated">
            <a:extLst>
              <a:ext uri="{FF2B5EF4-FFF2-40B4-BE49-F238E27FC236}">
                <a16:creationId xmlns:a16="http://schemas.microsoft.com/office/drawing/2014/main" id="{CEB10A7A-678E-4F4F-92AC-EB81A8EB79BA}"/>
              </a:ext>
            </a:extLst>
          </p:cNvPr>
          <p:cNvPicPr/>
          <p:nvPr/>
        </p:nvPicPr>
        <p:blipFill rotWithShape="1">
          <a:blip r:embed="rId2" cstate="print">
            <a:extLst>
              <a:ext uri="{28A0092B-C50C-407E-A947-70E740481C1C}">
                <a14:useLocalDpi xmlns:a14="http://schemas.microsoft.com/office/drawing/2010/main" val="0"/>
              </a:ext>
            </a:extLst>
          </a:blip>
          <a:srcRect l="12866" r="23081" b="-1"/>
          <a:stretch/>
        </p:blipFill>
        <p:spPr>
          <a:xfrm>
            <a:off x="4650909" y="10"/>
            <a:ext cx="7541090" cy="6857989"/>
          </a:xfrm>
          <a:prstGeom prst="rect">
            <a:avLst/>
          </a:prstGeom>
        </p:spPr>
      </p:pic>
      <p:sp>
        <p:nvSpPr>
          <p:cNvPr id="17" name="Rectangle 16">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AAEBEC-DF15-0843-B326-267226F2A6EE}"/>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GB" sz="1500" b="1">
                <a:solidFill>
                  <a:schemeClr val="bg1"/>
                </a:solidFill>
              </a:rPr>
              <a:t>Results: </a:t>
            </a:r>
            <a:r>
              <a:rPr lang="en-GB" sz="1500">
                <a:solidFill>
                  <a:schemeClr val="bg1"/>
                </a:solidFill>
              </a:rPr>
              <a:t>K-means model delivered the following labels to the 33 areas based on their top 10 venues </a:t>
            </a:r>
            <a:endParaRPr lang="en-US" sz="1500">
              <a:solidFill>
                <a:schemeClr val="bg1"/>
              </a:solidFill>
            </a:endParaRPr>
          </a:p>
        </p:txBody>
      </p:sp>
      <p:sp>
        <p:nvSpPr>
          <p:cNvPr id="7" name="Rectangle 3">
            <a:extLst>
              <a:ext uri="{FF2B5EF4-FFF2-40B4-BE49-F238E27FC236}">
                <a16:creationId xmlns:a16="http://schemas.microsoft.com/office/drawing/2014/main" id="{1C56100C-654F-4746-B226-293B13960E84}"/>
              </a:ext>
            </a:extLst>
          </p:cNvPr>
          <p:cNvSpPr>
            <a:spLocks noGrp="1" noChangeArrowheads="1"/>
          </p:cNvSpPr>
          <p:nvPr>
            <p:ph idx="1"/>
          </p:nvPr>
        </p:nvSpPr>
        <p:spPr bwMode="auto">
          <a:xfrm>
            <a:off x="643468" y="2638044"/>
            <a:ext cx="3363974" cy="341562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0" numCol="1" anchorCtr="0" compatLnSpc="1">
            <a:prstTxWarp prst="textNoShape">
              <a:avLst/>
            </a:prstTxWarp>
            <a:normAutofit/>
          </a:bodyPr>
          <a:lstStyle/>
          <a:p>
            <a:pPr marL="0" marR="0" lvl="0" indent="0" defTabSz="914400" rtl="0" eaLnBrk="0" fontAlgn="base" latinLnBrk="0" hangingPunct="0">
              <a:spcBef>
                <a:spcPct val="0"/>
              </a:spcBef>
              <a:spcAft>
                <a:spcPts val="600"/>
              </a:spcAft>
              <a:buClrTx/>
              <a:buSzTx/>
              <a:buFontTx/>
              <a:buNone/>
              <a:tabLst/>
            </a:pPr>
            <a:r>
              <a:rPr kumimoji="0" lang="en-US" altLang="en-US" b="0" i="0" u="none" strike="noStrike" cap="none" normalizeH="0" baseline="0">
                <a:ln>
                  <a:noFill/>
                </a:ln>
                <a:solidFill>
                  <a:schemeClr val="bg1"/>
                </a:solidFill>
                <a:effectLst/>
                <a:latin typeface="Courier New" panose="02070309020205020404" pitchFamily="49" charset="0"/>
                <a:ea typeface="Times New Roman" panose="02020603050405020304" pitchFamily="18" charset="0"/>
              </a:rPr>
              <a:t>array([0, 1, 1, 1, 0, 1, 1, 1, 0, 1, 2, 1, 1, 1, 1, 4, 3, 1, 1, 1, 1, 1,       2, 5, 2, 1, 2, 2, 2, 0, 1, 2, 1], dtype=int32)</a:t>
            </a:r>
            <a:r>
              <a:rPr kumimoji="0" lang="en-US" altLang="en-US" b="0" i="0" u="none" strike="noStrike" cap="none" normalizeH="0" baseline="0">
                <a:ln>
                  <a:noFill/>
                </a:ln>
                <a:solidFill>
                  <a:schemeClr val="bg1"/>
                </a:solidFill>
                <a:effectLst/>
              </a:rPr>
              <a:t> </a:t>
            </a:r>
            <a:endParaRPr kumimoji="0" lang="en-US" altLang="en-US" b="0" i="0" u="none" strike="noStrike" cap="none" normalizeH="0" baseline="0">
              <a:ln>
                <a:noFill/>
              </a:ln>
              <a:solidFill>
                <a:schemeClr val="bg1"/>
              </a:solidFill>
              <a:effectLst/>
              <a:latin typeface="Arial" panose="020B0604020202020204" pitchFamily="34" charset="0"/>
            </a:endParaRPr>
          </a:p>
          <a:p>
            <a:pPr marL="0" marR="0" lvl="0" indent="0" defTabSz="914400" rtl="0" eaLnBrk="0" fontAlgn="base" latinLnBrk="0" hangingPunct="0">
              <a:spcBef>
                <a:spcPct val="0"/>
              </a:spcBef>
              <a:spcAft>
                <a:spcPts val="600"/>
              </a:spcAft>
              <a:buClrTx/>
              <a:buSzTx/>
              <a:buFontTx/>
              <a:buNone/>
              <a:tabLst/>
            </a:pPr>
            <a:r>
              <a:rPr kumimoji="0" lang="en-US" altLang="en-US" b="0" i="0" u="none" strike="noStrike" cap="none" normalizeH="0" baseline="0">
                <a:ln>
                  <a:noFill/>
                </a:ln>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The clusters were then visualised in on the map below for further inspection.</a:t>
            </a:r>
            <a:endParaRPr kumimoji="0" lang="en-US" altLang="en-US" b="0" i="0" u="none" strike="noStrike" cap="none" normalizeH="0" baseline="0">
              <a:ln>
                <a:noFill/>
              </a:ln>
              <a:solidFill>
                <a:schemeClr val="bg1"/>
              </a:solidFill>
              <a:effectLst/>
              <a:latin typeface="Arial" panose="020B0604020202020204" pitchFamily="34" charset="0"/>
            </a:endParaRPr>
          </a:p>
        </p:txBody>
      </p:sp>
    </p:spTree>
    <p:extLst>
      <p:ext uri="{BB962C8B-B14F-4D97-AF65-F5344CB8AC3E}">
        <p14:creationId xmlns:p14="http://schemas.microsoft.com/office/powerpoint/2010/main" val="21042527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F0A3EA-A8D1-BF4A-B342-B6B58DBCC4D9}"/>
              </a:ext>
            </a:extLst>
          </p:cNvPr>
          <p:cNvSpPr>
            <a:spLocks noGrp="1"/>
          </p:cNvSpPr>
          <p:nvPr>
            <p:ph type="title"/>
          </p:nvPr>
        </p:nvSpPr>
        <p:spPr/>
        <p:txBody>
          <a:bodyPr>
            <a:noAutofit/>
          </a:bodyPr>
          <a:lstStyle/>
          <a:p>
            <a:r>
              <a:rPr lang="en-GB" sz="1800" dirty="0"/>
              <a:t>Figure below shows Cluster 0, which I can only assume that it was clustered on the basis of having Park as the number 1 or 2 common place.</a:t>
            </a:r>
            <a:br>
              <a:rPr lang="en-GB" sz="1800" dirty="0"/>
            </a:br>
            <a:endParaRPr lang="en-US" sz="1800" dirty="0"/>
          </a:p>
        </p:txBody>
      </p:sp>
      <p:pic>
        <p:nvPicPr>
          <p:cNvPr id="5" name="Content Placeholder 4" descr="A screenshot of a social media post&#10;&#10;Description automatically generated">
            <a:extLst>
              <a:ext uri="{FF2B5EF4-FFF2-40B4-BE49-F238E27FC236}">
                <a16:creationId xmlns:a16="http://schemas.microsoft.com/office/drawing/2014/main" id="{56E4B024-7918-6E43-B852-43448CA13EAC}"/>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513152" y="2424345"/>
            <a:ext cx="9165696" cy="3189899"/>
          </a:xfrm>
          <a:prstGeom prst="rect">
            <a:avLst/>
          </a:prstGeom>
        </p:spPr>
      </p:pic>
    </p:spTree>
    <p:extLst>
      <p:ext uri="{BB962C8B-B14F-4D97-AF65-F5344CB8AC3E}">
        <p14:creationId xmlns:p14="http://schemas.microsoft.com/office/powerpoint/2010/main" val="164854098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B7404E-9347-F14E-86D8-426E4B174BD9}"/>
              </a:ext>
            </a:extLst>
          </p:cNvPr>
          <p:cNvSpPr>
            <a:spLocks noGrp="1"/>
          </p:cNvSpPr>
          <p:nvPr>
            <p:ph type="title"/>
          </p:nvPr>
        </p:nvSpPr>
        <p:spPr/>
        <p:txBody>
          <a:bodyPr>
            <a:noAutofit/>
          </a:bodyPr>
          <a:lstStyle/>
          <a:p>
            <a:r>
              <a:rPr lang="en-GB" sz="1400" dirty="0"/>
              <a:t>The model clustered most of the areas as Cluster 1 as shown below. It’s unclear from the results the basis on which the model did this segmentation. Perhaps it was the number of coffee shops, or just poor application of the model/ an unapparent insight. </a:t>
            </a:r>
            <a:endParaRPr lang="en-US" sz="1400" dirty="0"/>
          </a:p>
        </p:txBody>
      </p:sp>
      <p:pic>
        <p:nvPicPr>
          <p:cNvPr id="4" name="Content Placeholder 3" descr="A close up of a logo&#10;&#10;Description automatically generated">
            <a:extLst>
              <a:ext uri="{FF2B5EF4-FFF2-40B4-BE49-F238E27FC236}">
                <a16:creationId xmlns:a16="http://schemas.microsoft.com/office/drawing/2014/main" id="{50C042AE-6FF3-534B-80D9-530AC4332B54}"/>
              </a:ext>
            </a:extLst>
          </p:cNvPr>
          <p:cNvPicPr>
            <a:picLocks noGrp="1"/>
          </p:cNvPicPr>
          <p:nvPr>
            <p:ph idx="1"/>
          </p:nvPr>
        </p:nvPicPr>
        <p:blipFill rotWithShape="1">
          <a:blip r:embed="rId2" cstate="print">
            <a:extLst>
              <a:ext uri="{28A0092B-C50C-407E-A947-70E740481C1C}">
                <a14:useLocalDpi xmlns:a14="http://schemas.microsoft.com/office/drawing/2010/main" val="0"/>
              </a:ext>
            </a:extLst>
          </a:blip>
          <a:srcRect b="33359"/>
          <a:stretch/>
        </p:blipFill>
        <p:spPr>
          <a:xfrm>
            <a:off x="1028869" y="2272453"/>
            <a:ext cx="9876198" cy="4229947"/>
          </a:xfrm>
          <a:prstGeom prst="rect">
            <a:avLst/>
          </a:prstGeom>
        </p:spPr>
      </p:pic>
    </p:spTree>
    <p:extLst>
      <p:ext uri="{BB962C8B-B14F-4D97-AF65-F5344CB8AC3E}">
        <p14:creationId xmlns:p14="http://schemas.microsoft.com/office/powerpoint/2010/main" val="20999256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35725-546A-D643-84B3-DF29A7265D4A}"/>
              </a:ext>
            </a:extLst>
          </p:cNvPr>
          <p:cNvSpPr>
            <a:spLocks noGrp="1"/>
          </p:cNvSpPr>
          <p:nvPr>
            <p:ph type="title"/>
          </p:nvPr>
        </p:nvSpPr>
        <p:spPr/>
        <p:txBody>
          <a:bodyPr>
            <a:noAutofit/>
          </a:bodyPr>
          <a:lstStyle/>
          <a:p>
            <a:r>
              <a:rPr lang="en-GB" sz="1800" dirty="0"/>
              <a:t>The figure below shows the results for cluster 2. The majority of the areas in this cluster have Café as their most common venue.</a:t>
            </a:r>
            <a:endParaRPr lang="en-US" sz="1800" dirty="0"/>
          </a:p>
        </p:txBody>
      </p:sp>
      <p:pic>
        <p:nvPicPr>
          <p:cNvPr id="4" name="Content Placeholder 3" descr="A screenshot of a social media post&#10;&#10;Description automatically generated">
            <a:extLst>
              <a:ext uri="{FF2B5EF4-FFF2-40B4-BE49-F238E27FC236}">
                <a16:creationId xmlns:a16="http://schemas.microsoft.com/office/drawing/2014/main" id="{A4AE574F-AB36-4946-B311-575EEF37F41E}"/>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405466" y="2305813"/>
            <a:ext cx="9381067" cy="4145788"/>
          </a:xfrm>
          <a:prstGeom prst="rect">
            <a:avLst/>
          </a:prstGeom>
        </p:spPr>
      </p:pic>
    </p:spTree>
    <p:extLst>
      <p:ext uri="{BB962C8B-B14F-4D97-AF65-F5344CB8AC3E}">
        <p14:creationId xmlns:p14="http://schemas.microsoft.com/office/powerpoint/2010/main" val="26097431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E09E3-3BF4-9C48-994C-ED88ACDB55BF}"/>
              </a:ext>
            </a:extLst>
          </p:cNvPr>
          <p:cNvSpPr>
            <a:spLocks noGrp="1"/>
          </p:cNvSpPr>
          <p:nvPr>
            <p:ph type="title"/>
          </p:nvPr>
        </p:nvSpPr>
        <p:spPr/>
        <p:txBody>
          <a:bodyPr>
            <a:noAutofit/>
          </a:bodyPr>
          <a:lstStyle/>
          <a:p>
            <a:r>
              <a:rPr lang="en-GB" sz="2000" dirty="0"/>
              <a:t>Clusters 3, 4, and 5 shows below do not show any distinctive information to why the model had clustered them in this manner.</a:t>
            </a:r>
            <a:endParaRPr lang="en-US" sz="2000" dirty="0"/>
          </a:p>
        </p:txBody>
      </p:sp>
      <p:pic>
        <p:nvPicPr>
          <p:cNvPr id="4" name="Content Placeholder 3" descr="A screenshot of a social media post&#10;&#10;Description automatically generated">
            <a:extLst>
              <a:ext uri="{FF2B5EF4-FFF2-40B4-BE49-F238E27FC236}">
                <a16:creationId xmlns:a16="http://schemas.microsoft.com/office/drawing/2014/main" id="{886A1617-D526-2942-9D78-4236550B97B5}"/>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897467" y="2286000"/>
            <a:ext cx="10515600" cy="3911599"/>
          </a:xfrm>
          <a:prstGeom prst="rect">
            <a:avLst/>
          </a:prstGeom>
        </p:spPr>
      </p:pic>
    </p:spTree>
    <p:extLst>
      <p:ext uri="{BB962C8B-B14F-4D97-AF65-F5344CB8AC3E}">
        <p14:creationId xmlns:p14="http://schemas.microsoft.com/office/powerpoint/2010/main" val="375696622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7D398-DCAD-614E-976E-6A65ADF62050}"/>
              </a:ext>
            </a:extLst>
          </p:cNvPr>
          <p:cNvSpPr>
            <a:spLocks noGrp="1"/>
          </p:cNvSpPr>
          <p:nvPr>
            <p:ph type="title"/>
          </p:nvPr>
        </p:nvSpPr>
        <p:spPr/>
        <p:txBody>
          <a:bodyPr/>
          <a:lstStyle/>
          <a:p>
            <a:r>
              <a:rPr lang="en-GB" b="1" dirty="0"/>
              <a:t>Conclusion</a:t>
            </a:r>
            <a:endParaRPr lang="en-US" dirty="0"/>
          </a:p>
        </p:txBody>
      </p:sp>
      <p:sp>
        <p:nvSpPr>
          <p:cNvPr id="3" name="Content Placeholder 2">
            <a:extLst>
              <a:ext uri="{FF2B5EF4-FFF2-40B4-BE49-F238E27FC236}">
                <a16:creationId xmlns:a16="http://schemas.microsoft.com/office/drawing/2014/main" id="{0E6F37C2-F67D-1944-875F-64B361641B2A}"/>
              </a:ext>
            </a:extLst>
          </p:cNvPr>
          <p:cNvSpPr>
            <a:spLocks noGrp="1"/>
          </p:cNvSpPr>
          <p:nvPr>
            <p:ph idx="1"/>
          </p:nvPr>
        </p:nvSpPr>
        <p:spPr/>
        <p:txBody>
          <a:bodyPr/>
          <a:lstStyle/>
          <a:p>
            <a:r>
              <a:rPr lang="en-GB" dirty="0"/>
              <a:t>The approach to modelling the problem was not suitable. A different approach is recommended as next steps. Perhaps one that looks into correlating the number of venues within each category with the increase in prices. </a:t>
            </a:r>
            <a:r>
              <a:rPr lang="en-GB"/>
              <a:t>Perhaps a combination of time series analysis that reflects price increase with changes in frequency of types of venues. </a:t>
            </a:r>
          </a:p>
          <a:p>
            <a:endParaRPr lang="en-US"/>
          </a:p>
        </p:txBody>
      </p:sp>
    </p:spTree>
    <p:extLst>
      <p:ext uri="{BB962C8B-B14F-4D97-AF65-F5344CB8AC3E}">
        <p14:creationId xmlns:p14="http://schemas.microsoft.com/office/powerpoint/2010/main" val="385627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56EB3-E2FD-3E47-82D9-F32ED98C01D3}"/>
              </a:ext>
            </a:extLst>
          </p:cNvPr>
          <p:cNvSpPr>
            <a:spLocks noGrp="1"/>
          </p:cNvSpPr>
          <p:nvPr>
            <p:ph type="title"/>
          </p:nvPr>
        </p:nvSpPr>
        <p:spPr>
          <a:xfrm>
            <a:off x="804672" y="978776"/>
            <a:ext cx="5925310" cy="1174991"/>
          </a:xfrm>
        </p:spPr>
        <p:txBody>
          <a:bodyPr>
            <a:normAutofit/>
          </a:bodyPr>
          <a:lstStyle/>
          <a:p>
            <a:r>
              <a:rPr lang="en-US" sz="2400"/>
              <a:t>Introduction</a:t>
            </a:r>
          </a:p>
        </p:txBody>
      </p:sp>
      <p:sp>
        <p:nvSpPr>
          <p:cNvPr id="3" name="Content Placeholder 2">
            <a:extLst>
              <a:ext uri="{FF2B5EF4-FFF2-40B4-BE49-F238E27FC236}">
                <a16:creationId xmlns:a16="http://schemas.microsoft.com/office/drawing/2014/main" id="{D6EDB47A-4CE2-BD45-939A-773969D4BD7B}"/>
              </a:ext>
            </a:extLst>
          </p:cNvPr>
          <p:cNvSpPr>
            <a:spLocks noGrp="1"/>
          </p:cNvSpPr>
          <p:nvPr>
            <p:ph idx="1"/>
          </p:nvPr>
        </p:nvSpPr>
        <p:spPr>
          <a:xfrm>
            <a:off x="804672" y="2640692"/>
            <a:ext cx="5925310" cy="3255252"/>
          </a:xfrm>
        </p:spPr>
        <p:txBody>
          <a:bodyPr>
            <a:normAutofit/>
          </a:bodyPr>
          <a:lstStyle/>
          <a:p>
            <a:pPr>
              <a:lnSpc>
                <a:spcPct val="90000"/>
              </a:lnSpc>
            </a:pPr>
            <a:r>
              <a:rPr lang="en-GB" sz="1500" dirty="0"/>
              <a:t>London has one of the most sought-after real-estate markets. It’s cosmopolitan and vibrant lifestyle makes it also when the of the world’s top destination for tourists.  </a:t>
            </a:r>
          </a:p>
          <a:p>
            <a:pPr>
              <a:lnSpc>
                <a:spcPct val="90000"/>
              </a:lnSpc>
            </a:pPr>
            <a:r>
              <a:rPr lang="en-GB" sz="1500" dirty="0"/>
              <a:t>The aim of this project was to segment London using the most common venues in each area and compare it with the average home prices in the same area to understand if there is a relationship between the type and frequency of venues and home prices.</a:t>
            </a:r>
          </a:p>
          <a:p>
            <a:pPr marL="0" indent="0">
              <a:lnSpc>
                <a:spcPct val="90000"/>
              </a:lnSpc>
              <a:buNone/>
            </a:pPr>
            <a:endParaRPr lang="en-GB" sz="1500" dirty="0"/>
          </a:p>
          <a:p>
            <a:pPr>
              <a:lnSpc>
                <a:spcPct val="90000"/>
              </a:lnSpc>
            </a:pPr>
            <a:r>
              <a:rPr lang="en-GB" sz="1500" dirty="0"/>
              <a:t>The analysis would potentially help real-estate investors understand if the relationship between some venues will lead to an increase in the prices of properties and therefore return on their investments.</a:t>
            </a:r>
          </a:p>
          <a:p>
            <a:pPr>
              <a:lnSpc>
                <a:spcPct val="90000"/>
              </a:lnSpc>
            </a:pPr>
            <a:endParaRPr lang="en-US" sz="1500" dirty="0"/>
          </a:p>
        </p:txBody>
      </p:sp>
      <p:pic>
        <p:nvPicPr>
          <p:cNvPr id="5" name="Picture 4">
            <a:extLst>
              <a:ext uri="{FF2B5EF4-FFF2-40B4-BE49-F238E27FC236}">
                <a16:creationId xmlns:a16="http://schemas.microsoft.com/office/drawing/2014/main" id="{480131F1-D7EB-BA45-AD0D-8252861F48B4}"/>
              </a:ext>
            </a:extLst>
          </p:cNvPr>
          <p:cNvPicPr>
            <a:picLocks noChangeAspect="1"/>
          </p:cNvPicPr>
          <p:nvPr/>
        </p:nvPicPr>
        <p:blipFill rotWithShape="1">
          <a:blip r:embed="rId2"/>
          <a:srcRect l="29972" r="27583"/>
          <a:stretch/>
        </p:blipFill>
        <p:spPr>
          <a:xfrm>
            <a:off x="7534654" y="10"/>
            <a:ext cx="4657345" cy="6857990"/>
          </a:xfrm>
          <a:prstGeom prst="rect">
            <a:avLst/>
          </a:prstGeom>
        </p:spPr>
      </p:pic>
    </p:spTree>
    <p:extLst>
      <p:ext uri="{BB962C8B-B14F-4D97-AF65-F5344CB8AC3E}">
        <p14:creationId xmlns:p14="http://schemas.microsoft.com/office/powerpoint/2010/main" val="885100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A941E68-F904-324F-BD5F-E499DF735959}"/>
              </a:ext>
            </a:extLst>
          </p:cNvPr>
          <p:cNvSpPr>
            <a:spLocks noGrp="1"/>
          </p:cNvSpPr>
          <p:nvPr>
            <p:ph type="title"/>
          </p:nvPr>
        </p:nvSpPr>
        <p:spPr>
          <a:xfrm>
            <a:off x="1260873" y="1586484"/>
            <a:ext cx="3685032" cy="3685032"/>
          </a:xfrm>
          <a:prstGeom prst="ellipse">
            <a:avLst/>
          </a:prstGeom>
          <a:solidFill>
            <a:schemeClr val="accent2">
              <a:lumMod val="75000"/>
            </a:schemeClr>
          </a:solidFill>
          <a:ln>
            <a:noFill/>
          </a:ln>
        </p:spPr>
        <p:txBody>
          <a:bodyPr>
            <a:normAutofit/>
          </a:bodyPr>
          <a:lstStyle/>
          <a:p>
            <a:r>
              <a:rPr lang="en-US" sz="3000" dirty="0">
                <a:solidFill>
                  <a:srgbClr val="FFFFFF"/>
                </a:solidFill>
              </a:rPr>
              <a:t>Data Used</a:t>
            </a:r>
          </a:p>
        </p:txBody>
      </p:sp>
      <p:sp>
        <p:nvSpPr>
          <p:cNvPr id="3" name="Content Placeholder 2">
            <a:extLst>
              <a:ext uri="{FF2B5EF4-FFF2-40B4-BE49-F238E27FC236}">
                <a16:creationId xmlns:a16="http://schemas.microsoft.com/office/drawing/2014/main" id="{CE150A68-4981-6548-A223-ACBBF3E48042}"/>
              </a:ext>
            </a:extLst>
          </p:cNvPr>
          <p:cNvSpPr>
            <a:spLocks noGrp="1"/>
          </p:cNvSpPr>
          <p:nvPr>
            <p:ph idx="1"/>
          </p:nvPr>
        </p:nvSpPr>
        <p:spPr>
          <a:xfrm>
            <a:off x="5591695" y="1402080"/>
            <a:ext cx="5320696" cy="4053840"/>
          </a:xfrm>
        </p:spPr>
        <p:txBody>
          <a:bodyPr anchor="ctr">
            <a:normAutofit/>
          </a:bodyPr>
          <a:lstStyle/>
          <a:p>
            <a:r>
              <a:rPr lang="en-GB" dirty="0"/>
              <a:t>Three datasets are used:</a:t>
            </a:r>
          </a:p>
          <a:p>
            <a:pPr lvl="1"/>
            <a:r>
              <a:rPr lang="en-GB" dirty="0"/>
              <a:t>Venues and places data from Foursquare to identify the top common places in each area</a:t>
            </a:r>
          </a:p>
          <a:p>
            <a:pPr lvl="1"/>
            <a:r>
              <a:rPr lang="en-GB" dirty="0"/>
              <a:t>London's average home prices per area from London </a:t>
            </a:r>
            <a:r>
              <a:rPr lang="en-GB" dirty="0" err="1"/>
              <a:t>DataStore</a:t>
            </a:r>
            <a:r>
              <a:rPr lang="en-GB" dirty="0"/>
              <a:t>, which will be combined with the common places to identify an interesting insight.</a:t>
            </a:r>
          </a:p>
          <a:p>
            <a:pPr lvl="1"/>
            <a:r>
              <a:rPr lang="en-GB" dirty="0"/>
              <a:t>London's areas coordinate from London </a:t>
            </a:r>
            <a:r>
              <a:rPr lang="en-GB" dirty="0" err="1"/>
              <a:t>DataStore</a:t>
            </a:r>
            <a:r>
              <a:rPr lang="en-GB" dirty="0"/>
              <a:t>, which will be used to get the common places in from Foursquare</a:t>
            </a:r>
          </a:p>
          <a:p>
            <a:endParaRPr lang="en-US" dirty="0"/>
          </a:p>
        </p:txBody>
      </p:sp>
    </p:spTree>
    <p:extLst>
      <p:ext uri="{BB962C8B-B14F-4D97-AF65-F5344CB8AC3E}">
        <p14:creationId xmlns:p14="http://schemas.microsoft.com/office/powerpoint/2010/main" val="386119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65D6EDD-EDE5-1E4E-ADE3-3F2BC9734A84}"/>
              </a:ext>
            </a:extLst>
          </p:cNvPr>
          <p:cNvSpPr>
            <a:spLocks noGrp="1"/>
          </p:cNvSpPr>
          <p:nvPr>
            <p:ph type="title"/>
          </p:nvPr>
        </p:nvSpPr>
        <p:spPr>
          <a:xfrm>
            <a:off x="643467" y="643467"/>
            <a:ext cx="3363974" cy="1728044"/>
          </a:xfrm>
          <a:noFill/>
          <a:ln>
            <a:solidFill>
              <a:schemeClr val="bg1"/>
            </a:solidFill>
          </a:ln>
        </p:spPr>
        <p:txBody>
          <a:bodyPr wrap="square">
            <a:normAutofit/>
          </a:bodyPr>
          <a:lstStyle/>
          <a:p>
            <a:r>
              <a:rPr lang="en-GB" sz="2400" b="1" dirty="0">
                <a:solidFill>
                  <a:schemeClr val="bg1"/>
                </a:solidFill>
              </a:rPr>
              <a:t>Methodology</a:t>
            </a:r>
            <a:endParaRPr lang="en-US" sz="2400" dirty="0">
              <a:solidFill>
                <a:schemeClr val="bg1"/>
              </a:solidFill>
            </a:endParaRPr>
          </a:p>
        </p:txBody>
      </p:sp>
      <p:sp>
        <p:nvSpPr>
          <p:cNvPr id="3" name="Content Placeholder 2">
            <a:extLst>
              <a:ext uri="{FF2B5EF4-FFF2-40B4-BE49-F238E27FC236}">
                <a16:creationId xmlns:a16="http://schemas.microsoft.com/office/drawing/2014/main" id="{56FF8269-5DC0-D54C-9593-0FCFF70E284C}"/>
              </a:ext>
            </a:extLst>
          </p:cNvPr>
          <p:cNvSpPr>
            <a:spLocks noGrp="1"/>
          </p:cNvSpPr>
          <p:nvPr>
            <p:ph idx="1"/>
          </p:nvPr>
        </p:nvSpPr>
        <p:spPr>
          <a:xfrm>
            <a:off x="643468" y="2638044"/>
            <a:ext cx="3363974" cy="3415622"/>
          </a:xfrm>
        </p:spPr>
        <p:txBody>
          <a:bodyPr>
            <a:normAutofit lnSpcReduction="10000"/>
          </a:bodyPr>
          <a:lstStyle/>
          <a:p>
            <a:pPr marL="342900" lvl="0" indent="-342900">
              <a:lnSpc>
                <a:spcPct val="90000"/>
              </a:lnSpc>
              <a:buFont typeface="+mj-lt"/>
              <a:buAutoNum type="arabicPeriod"/>
            </a:pPr>
            <a:r>
              <a:rPr lang="en-GB" dirty="0">
                <a:solidFill>
                  <a:schemeClr val="bg1"/>
                </a:solidFill>
              </a:rPr>
              <a:t>Explored the areas covered in the datasets to ensure consistency in both datasets, specifically with regards to the names of areas.</a:t>
            </a:r>
          </a:p>
          <a:p>
            <a:pPr marL="342900" lvl="0" indent="-342900">
              <a:lnSpc>
                <a:spcPct val="90000"/>
              </a:lnSpc>
              <a:buFont typeface="+mj-lt"/>
              <a:buAutoNum type="arabicPeriod"/>
            </a:pPr>
            <a:r>
              <a:rPr lang="en-GB" dirty="0">
                <a:solidFill>
                  <a:schemeClr val="bg1"/>
                </a:solidFill>
              </a:rPr>
              <a:t>Applied a simple histogram plot to explore the distribution of the prices of the data. As shown in the plot below, home prices are skewed towards 250,000 to 750,000 range, with fewer areas in the 1,000,000 + range</a:t>
            </a:r>
          </a:p>
          <a:p>
            <a:pPr>
              <a:lnSpc>
                <a:spcPct val="90000"/>
              </a:lnSpc>
            </a:pPr>
            <a:endParaRPr lang="en-US" dirty="0">
              <a:solidFill>
                <a:schemeClr val="bg1"/>
              </a:solidFill>
            </a:endParaRPr>
          </a:p>
        </p:txBody>
      </p:sp>
      <p:pic>
        <p:nvPicPr>
          <p:cNvPr id="4" name="Picture 3" descr="A picture containing drawing&#10;&#10;Description automatically generated">
            <a:extLst>
              <a:ext uri="{FF2B5EF4-FFF2-40B4-BE49-F238E27FC236}">
                <a16:creationId xmlns:a16="http://schemas.microsoft.com/office/drawing/2014/main" id="{F7E0F215-7FA6-2B45-B31E-D0B509049B05}"/>
              </a:ext>
            </a:extLst>
          </p:cNvPr>
          <p:cNvPicPr/>
          <p:nvPr/>
        </p:nvPicPr>
        <p:blipFill>
          <a:blip r:embed="rId2">
            <a:extLst>
              <a:ext uri="{28A0092B-C50C-407E-A947-70E740481C1C}">
                <a14:useLocalDpi xmlns:a14="http://schemas.microsoft.com/office/drawing/2010/main" val="0"/>
              </a:ext>
            </a:extLst>
          </a:blip>
          <a:stretch>
            <a:fillRect/>
          </a:stretch>
        </p:blipFill>
        <p:spPr bwMode="auto">
          <a:xfrm>
            <a:off x="5297763" y="1319521"/>
            <a:ext cx="6250769" cy="4058090"/>
          </a:xfrm>
          <a:prstGeom prst="rect">
            <a:avLst/>
          </a:prstGeom>
          <a:noFill/>
        </p:spPr>
      </p:pic>
    </p:spTree>
    <p:extLst>
      <p:ext uri="{BB962C8B-B14F-4D97-AF65-F5344CB8AC3E}">
        <p14:creationId xmlns:p14="http://schemas.microsoft.com/office/powerpoint/2010/main" val="868412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3BEF22-75EA-4A46-9188-5A4BC5FBE09B}"/>
              </a:ext>
            </a:extLst>
          </p:cNvPr>
          <p:cNvSpPr>
            <a:spLocks noGrp="1"/>
          </p:cNvSpPr>
          <p:nvPr>
            <p:ph type="title"/>
          </p:nvPr>
        </p:nvSpPr>
        <p:spPr/>
        <p:txBody>
          <a:bodyPr>
            <a:normAutofit fontScale="90000"/>
          </a:bodyPr>
          <a:lstStyle/>
          <a:p>
            <a:r>
              <a:rPr lang="en-GB" dirty="0"/>
              <a:t>Applied some descriptive analysis to show the distribution of the data as shown below:</a:t>
            </a:r>
          </a:p>
        </p:txBody>
      </p:sp>
      <p:sp>
        <p:nvSpPr>
          <p:cNvPr id="3" name="Content Placeholder 2">
            <a:extLst>
              <a:ext uri="{FF2B5EF4-FFF2-40B4-BE49-F238E27FC236}">
                <a16:creationId xmlns:a16="http://schemas.microsoft.com/office/drawing/2014/main" id="{20CB2028-8769-9D4A-BEC8-B9617D3752C9}"/>
              </a:ext>
            </a:extLst>
          </p:cNvPr>
          <p:cNvSpPr>
            <a:spLocks noGrp="1"/>
          </p:cNvSpPr>
          <p:nvPr>
            <p:ph idx="1"/>
          </p:nvPr>
        </p:nvSpPr>
        <p:spPr/>
        <p:txBody>
          <a:bodyPr>
            <a:normAutofit/>
          </a:bodyPr>
          <a:lstStyle/>
          <a:p>
            <a:pPr lvl="8" fontAlgn="base" latinLnBrk="1"/>
            <a:r>
              <a:rPr lang="en-GB" dirty="0"/>
              <a:t>count    3.300000e+01</a:t>
            </a:r>
          </a:p>
          <a:p>
            <a:pPr lvl="8" fontAlgn="base" latinLnBrk="1"/>
            <a:r>
              <a:rPr lang="en-GB" dirty="0"/>
              <a:t>mean     6.654116e+05</a:t>
            </a:r>
          </a:p>
          <a:p>
            <a:pPr lvl="8" fontAlgn="base" latinLnBrk="1"/>
            <a:r>
              <a:rPr lang="en-GB" dirty="0"/>
              <a:t>std      3.725934e+05</a:t>
            </a:r>
          </a:p>
          <a:p>
            <a:pPr lvl="8" fontAlgn="base" latinLnBrk="1"/>
            <a:r>
              <a:rPr lang="en-GB" dirty="0"/>
              <a:t>min      3.015180e+05</a:t>
            </a:r>
          </a:p>
          <a:p>
            <a:pPr lvl="8" fontAlgn="base" latinLnBrk="1"/>
            <a:r>
              <a:rPr lang="en-GB" dirty="0"/>
              <a:t>25%      4.599220e+05</a:t>
            </a:r>
          </a:p>
          <a:p>
            <a:pPr lvl="8" fontAlgn="base" latinLnBrk="1"/>
            <a:r>
              <a:rPr lang="en-GB" dirty="0"/>
              <a:t>50%      5.739380e+05</a:t>
            </a:r>
          </a:p>
          <a:p>
            <a:pPr lvl="8" fontAlgn="base" latinLnBrk="1"/>
            <a:r>
              <a:rPr lang="en-GB" dirty="0"/>
              <a:t>75%      6.839870e+05</a:t>
            </a:r>
          </a:p>
          <a:p>
            <a:pPr lvl="8" fontAlgn="base" latinLnBrk="1"/>
            <a:r>
              <a:rPr lang="en-GB" dirty="0"/>
              <a:t>max      2.092485e+06</a:t>
            </a:r>
          </a:p>
          <a:p>
            <a:endParaRPr lang="en-US" dirty="0"/>
          </a:p>
        </p:txBody>
      </p:sp>
    </p:spTree>
    <p:extLst>
      <p:ext uri="{BB962C8B-B14F-4D97-AF65-F5344CB8AC3E}">
        <p14:creationId xmlns:p14="http://schemas.microsoft.com/office/powerpoint/2010/main" val="4972588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966A4D4-049A-4389-B407-0E7091A07C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6072915" cy="68580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D469DE-1B0B-9E45-BCB8-19D81E60CE33}"/>
              </a:ext>
            </a:extLst>
          </p:cNvPr>
          <p:cNvSpPr>
            <a:spLocks noGrp="1"/>
          </p:cNvSpPr>
          <p:nvPr>
            <p:ph type="title"/>
          </p:nvPr>
        </p:nvSpPr>
        <p:spPr>
          <a:xfrm>
            <a:off x="804672" y="1290025"/>
            <a:ext cx="4475892" cy="1188720"/>
          </a:xfrm>
          <a:solidFill>
            <a:srgbClr val="FFFFFF"/>
          </a:solidFill>
          <a:ln>
            <a:solidFill>
              <a:srgbClr val="404040"/>
            </a:solidFill>
          </a:ln>
        </p:spPr>
        <p:txBody>
          <a:bodyPr>
            <a:noAutofit/>
          </a:bodyPr>
          <a:lstStyle/>
          <a:p>
            <a:pPr lvl="0"/>
            <a:r>
              <a:rPr lang="en-GB" sz="1200" dirty="0">
                <a:solidFill>
                  <a:schemeClr val="tx1"/>
                </a:solidFill>
              </a:rPr>
              <a:t>Based on the previous two steps, the areas were categorised according to the average prices in each area. The purpose of this step was to see if insights can be identified on a category level (See below table).</a:t>
            </a:r>
          </a:p>
        </p:txBody>
      </p:sp>
      <p:sp>
        <p:nvSpPr>
          <p:cNvPr id="3" name="Content Placeholder 2">
            <a:extLst>
              <a:ext uri="{FF2B5EF4-FFF2-40B4-BE49-F238E27FC236}">
                <a16:creationId xmlns:a16="http://schemas.microsoft.com/office/drawing/2014/main" id="{F123EAF2-8079-BE43-B630-43D6C24F6BC8}"/>
              </a:ext>
            </a:extLst>
          </p:cNvPr>
          <p:cNvSpPr>
            <a:spLocks noGrp="1"/>
          </p:cNvSpPr>
          <p:nvPr>
            <p:ph idx="1"/>
          </p:nvPr>
        </p:nvSpPr>
        <p:spPr>
          <a:xfrm>
            <a:off x="804672" y="2858703"/>
            <a:ext cx="4475892" cy="3042547"/>
          </a:xfrm>
        </p:spPr>
        <p:txBody>
          <a:bodyPr>
            <a:normAutofit/>
          </a:bodyPr>
          <a:lstStyle/>
          <a:p>
            <a:pPr lvl="1">
              <a:lnSpc>
                <a:spcPct val="90000"/>
              </a:lnSpc>
            </a:pPr>
            <a:r>
              <a:rPr lang="en-GB" sz="1500" dirty="0">
                <a:solidFill>
                  <a:srgbClr val="FFFFFF"/>
                </a:solidFill>
              </a:rPr>
              <a:t>Price Cat 1: Areas above the 95% percentile </a:t>
            </a:r>
          </a:p>
          <a:p>
            <a:pPr lvl="1">
              <a:lnSpc>
                <a:spcPct val="90000"/>
              </a:lnSpc>
            </a:pPr>
            <a:r>
              <a:rPr lang="en-GB" sz="1500" dirty="0">
                <a:solidFill>
                  <a:srgbClr val="FFFFFF"/>
                </a:solidFill>
              </a:rPr>
              <a:t>Price Cat 2: Areas between 75% and 95% percentile</a:t>
            </a:r>
          </a:p>
          <a:p>
            <a:pPr lvl="1">
              <a:lnSpc>
                <a:spcPct val="90000"/>
              </a:lnSpc>
            </a:pPr>
            <a:r>
              <a:rPr lang="en-GB" sz="1500" dirty="0">
                <a:solidFill>
                  <a:srgbClr val="FFFFFF"/>
                </a:solidFill>
              </a:rPr>
              <a:t>Price Cat 3: Areas between 50% and 75% percentile</a:t>
            </a:r>
          </a:p>
          <a:p>
            <a:pPr lvl="1">
              <a:lnSpc>
                <a:spcPct val="90000"/>
              </a:lnSpc>
            </a:pPr>
            <a:r>
              <a:rPr lang="en-GB" sz="1500" dirty="0">
                <a:solidFill>
                  <a:srgbClr val="FFFFFF"/>
                </a:solidFill>
              </a:rPr>
              <a:t>Price Cat 4: Areas between 25% and 50% percentile</a:t>
            </a:r>
          </a:p>
          <a:p>
            <a:pPr lvl="1">
              <a:lnSpc>
                <a:spcPct val="90000"/>
              </a:lnSpc>
            </a:pPr>
            <a:r>
              <a:rPr lang="en-GB" sz="1500" dirty="0">
                <a:solidFill>
                  <a:srgbClr val="FFFFFF"/>
                </a:solidFill>
              </a:rPr>
              <a:t>Price Cat 5: Areas between 0% and 25% percentile</a:t>
            </a:r>
          </a:p>
          <a:p>
            <a:pPr>
              <a:lnSpc>
                <a:spcPct val="90000"/>
              </a:lnSpc>
            </a:pPr>
            <a:endParaRPr lang="en-US" sz="1500" dirty="0">
              <a:solidFill>
                <a:srgbClr val="FFFFFF"/>
              </a:solidFill>
            </a:endParaRPr>
          </a:p>
        </p:txBody>
      </p:sp>
      <p:sp>
        <p:nvSpPr>
          <p:cNvPr id="12" name="Rectangle 11">
            <a:extLst>
              <a:ext uri="{FF2B5EF4-FFF2-40B4-BE49-F238E27FC236}">
                <a16:creationId xmlns:a16="http://schemas.microsoft.com/office/drawing/2014/main" id="{B5899359-8523-4D4D-B568-3FDFAF982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33032" y="640080"/>
            <a:ext cx="4818888" cy="5261170"/>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2E9C9585-DA89-4D7E-BCDF-576461A1A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77586" y="806357"/>
            <a:ext cx="4511266" cy="4928616"/>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656E6D8-6ED1-1640-94FA-67F4AB184D5C}"/>
              </a:ext>
            </a:extLst>
          </p:cNvPr>
          <p:cNvPicPr>
            <a:picLocks noChangeAspect="1"/>
          </p:cNvPicPr>
          <p:nvPr/>
        </p:nvPicPr>
        <p:blipFill>
          <a:blip r:embed="rId2"/>
          <a:stretch>
            <a:fillRect/>
          </a:stretch>
        </p:blipFill>
        <p:spPr>
          <a:xfrm>
            <a:off x="6336244" y="736265"/>
            <a:ext cx="5855756" cy="5261170"/>
          </a:xfrm>
          <a:prstGeom prst="rect">
            <a:avLst/>
          </a:prstGeom>
        </p:spPr>
      </p:pic>
    </p:spTree>
    <p:extLst>
      <p:ext uri="{BB962C8B-B14F-4D97-AF65-F5344CB8AC3E}">
        <p14:creationId xmlns:p14="http://schemas.microsoft.com/office/powerpoint/2010/main" val="9216031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0E957-BD7D-4D4C-BA74-97628F8E5153}"/>
              </a:ext>
            </a:extLst>
          </p:cNvPr>
          <p:cNvSpPr>
            <a:spLocks noGrp="1"/>
          </p:cNvSpPr>
          <p:nvPr>
            <p:ph type="title"/>
          </p:nvPr>
        </p:nvSpPr>
        <p:spPr/>
        <p:txBody>
          <a:bodyPr>
            <a:noAutofit/>
          </a:bodyPr>
          <a:lstStyle/>
          <a:p>
            <a:r>
              <a:rPr lang="en-GB" sz="1800" dirty="0"/>
              <a:t>Data was fetched from Foursquare for the top venues in each area and plotted on a bar chart to better understand the distribution and which areas had the most venues </a:t>
            </a:r>
            <a:endParaRPr lang="en-US" sz="1800" dirty="0"/>
          </a:p>
        </p:txBody>
      </p:sp>
      <p:pic>
        <p:nvPicPr>
          <p:cNvPr id="4" name="Content Placeholder 3" descr="A screenshot of a cell phone&#10;&#10;Description automatically generated">
            <a:extLst>
              <a:ext uri="{FF2B5EF4-FFF2-40B4-BE49-F238E27FC236}">
                <a16:creationId xmlns:a16="http://schemas.microsoft.com/office/drawing/2014/main" id="{6D926FA0-F481-E748-B703-442D80EDE4D2}"/>
              </a:ext>
            </a:extLst>
          </p:cNvPr>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1614752" y="2392723"/>
            <a:ext cx="8962495" cy="3708486"/>
          </a:xfrm>
          <a:prstGeom prst="rect">
            <a:avLst/>
          </a:prstGeom>
        </p:spPr>
      </p:pic>
    </p:spTree>
    <p:extLst>
      <p:ext uri="{BB962C8B-B14F-4D97-AF65-F5344CB8AC3E}">
        <p14:creationId xmlns:p14="http://schemas.microsoft.com/office/powerpoint/2010/main" val="39681728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923477-6258-6D48-918C-301030CC7A96}"/>
              </a:ext>
            </a:extLst>
          </p:cNvPr>
          <p:cNvSpPr>
            <a:spLocks noGrp="1"/>
          </p:cNvSpPr>
          <p:nvPr>
            <p:ph type="title"/>
          </p:nvPr>
        </p:nvSpPr>
        <p:spPr/>
        <p:txBody>
          <a:bodyPr>
            <a:noAutofit/>
          </a:bodyPr>
          <a:lstStyle/>
          <a:p>
            <a:r>
              <a:rPr lang="en-GB" sz="2000" dirty="0"/>
              <a:t>As seen in the chart below, Westminster and City of London are the only two areas that have delivered the maximum, 100 venues.</a:t>
            </a:r>
            <a:br>
              <a:rPr lang="en-GB" sz="2000" dirty="0"/>
            </a:br>
            <a:endParaRPr lang="en-US" sz="2000" dirty="0"/>
          </a:p>
        </p:txBody>
      </p:sp>
      <p:pic>
        <p:nvPicPr>
          <p:cNvPr id="4" name="Content Placeholder 3" descr="A screenshot of a cell phone&#10;&#10;Description automatically generated">
            <a:extLst>
              <a:ext uri="{FF2B5EF4-FFF2-40B4-BE49-F238E27FC236}">
                <a16:creationId xmlns:a16="http://schemas.microsoft.com/office/drawing/2014/main" id="{DE6E59D1-BF81-D84D-9B1C-E3E2F39A118D}"/>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31136" y="2153413"/>
            <a:ext cx="7454731" cy="4584764"/>
          </a:xfrm>
          <a:prstGeom prst="rect">
            <a:avLst/>
          </a:prstGeom>
          <a:noFill/>
          <a:ln>
            <a:noFill/>
          </a:ln>
        </p:spPr>
      </p:pic>
    </p:spTree>
    <p:extLst>
      <p:ext uri="{BB962C8B-B14F-4D97-AF65-F5344CB8AC3E}">
        <p14:creationId xmlns:p14="http://schemas.microsoft.com/office/powerpoint/2010/main" val="24174317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ED182F-6E7E-7B45-BC1A-39C91CAA2BCA}"/>
              </a:ext>
            </a:extLst>
          </p:cNvPr>
          <p:cNvSpPr>
            <a:spLocks noGrp="1"/>
          </p:cNvSpPr>
          <p:nvPr>
            <p:ph type="title"/>
          </p:nvPr>
        </p:nvSpPr>
        <p:spPr/>
        <p:txBody>
          <a:bodyPr>
            <a:noAutofit/>
          </a:bodyPr>
          <a:lstStyle/>
          <a:p>
            <a:r>
              <a:rPr lang="en-US" sz="1600" dirty="0"/>
              <a:t>Finally, </a:t>
            </a:r>
            <a:r>
              <a:rPr lang="en-GB" sz="1600" dirty="0"/>
              <a:t>K-means was applied to data after one-hot encoding int. Multiple values for K were tested with little impact to the results, until settling on 6.</a:t>
            </a:r>
            <a:br>
              <a:rPr lang="en-GB" sz="1600" dirty="0"/>
            </a:br>
            <a:endParaRPr lang="en-US" sz="1600" dirty="0"/>
          </a:p>
        </p:txBody>
      </p:sp>
      <p:pic>
        <p:nvPicPr>
          <p:cNvPr id="6" name="Content Placeholder 5" descr="A screenshot of a cell phone&#10;&#10;Description automatically generated">
            <a:extLst>
              <a:ext uri="{FF2B5EF4-FFF2-40B4-BE49-F238E27FC236}">
                <a16:creationId xmlns:a16="http://schemas.microsoft.com/office/drawing/2014/main" id="{534FD2B6-5C84-B54D-B789-FE37AD315D38}"/>
              </a:ext>
            </a:extLst>
          </p:cNvPr>
          <p:cNvPicPr>
            <a:picLocks noGrp="1" noChangeAspect="1"/>
          </p:cNvPicPr>
          <p:nvPr>
            <p:ph idx="1"/>
          </p:nvPr>
        </p:nvPicPr>
        <p:blipFill>
          <a:blip r:embed="rId2"/>
          <a:stretch>
            <a:fillRect/>
          </a:stretch>
        </p:blipFill>
        <p:spPr>
          <a:xfrm>
            <a:off x="486305" y="2458562"/>
            <a:ext cx="11997470" cy="2808213"/>
          </a:xfrm>
        </p:spPr>
      </p:pic>
    </p:spTree>
    <p:extLst>
      <p:ext uri="{BB962C8B-B14F-4D97-AF65-F5344CB8AC3E}">
        <p14:creationId xmlns:p14="http://schemas.microsoft.com/office/powerpoint/2010/main" val="407771784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3</TotalTime>
  <Words>776</Words>
  <Application>Microsoft Macintosh PowerPoint</Application>
  <PresentationFormat>Widescreen</PresentationFormat>
  <Paragraphs>41</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Courier New</vt:lpstr>
      <vt:lpstr>Gill Sans MT</vt:lpstr>
      <vt:lpstr>Parcel</vt:lpstr>
      <vt:lpstr>Final Project: London Segmentation</vt:lpstr>
      <vt:lpstr>Introduction</vt:lpstr>
      <vt:lpstr>Data Used</vt:lpstr>
      <vt:lpstr>Methodology</vt:lpstr>
      <vt:lpstr>Applied some descriptive analysis to show the distribution of the data as shown below:</vt:lpstr>
      <vt:lpstr>Based on the previous two steps, the areas were categorised according to the average prices in each area. The purpose of this step was to see if insights can be identified on a category level (See below table).</vt:lpstr>
      <vt:lpstr>Data was fetched from Foursquare for the top venues in each area and plotted on a bar chart to better understand the distribution and which areas had the most venues </vt:lpstr>
      <vt:lpstr>As seen in the chart below, Westminster and City of London are the only two areas that have delivered the maximum, 100 venues. </vt:lpstr>
      <vt:lpstr>Finally, K-means was applied to data after one-hot encoding int. Multiple values for K were tested with little impact to the results, until settling on 6. </vt:lpstr>
      <vt:lpstr>Results: K-means model delivered the following labels to the 33 areas based on their top 10 venues </vt:lpstr>
      <vt:lpstr>Figure below shows Cluster 0, which I can only assume that it was clustered on the basis of having Park as the number 1 or 2 common place. </vt:lpstr>
      <vt:lpstr>The model clustered most of the areas as Cluster 1 as shown below. It’s unclear from the results the basis on which the model did this segmentation. Perhaps it was the number of coffee shops, or just poor application of the model/ an unapparent insight. </vt:lpstr>
      <vt:lpstr>The figure below shows the results for cluster 2. The majority of the areas in this cluster have Café as their most common venue.</vt:lpstr>
      <vt:lpstr>Clusters 3, 4, and 5 shows below do not show any distinctive information to why the model had clustered them in this manner.</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Project: London Segmentation</dc:title>
  <dc:creator>Mostafa Dawoud</dc:creator>
  <cp:lastModifiedBy>Mostafa Dawoud</cp:lastModifiedBy>
  <cp:revision>1</cp:revision>
  <dcterms:created xsi:type="dcterms:W3CDTF">2020-05-16T18:45:32Z</dcterms:created>
  <dcterms:modified xsi:type="dcterms:W3CDTF">2020-05-16T18:49:30Z</dcterms:modified>
</cp:coreProperties>
</file>